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29912" autoAdjust="0"/>
  </p:normalViewPr>
  <p:slideViewPr>
    <p:cSldViewPr>
      <p:cViewPr varScale="1">
        <p:scale>
          <a:sx n="30" d="100"/>
          <a:sy n="30" d="100"/>
        </p:scale>
        <p:origin x="3808"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3/22/22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and thank you so much for having us at this year’s 2022 DSPS Competition. We are with Boise State University, this is TJ Zhang. Our group members include  Steven Kim,  Amanda Mullins and yang </a:t>
            </a:r>
            <a:r>
              <a:rPr lang="en-US" sz="1200" b="0" i="0" u="none" strike="noStrike" kern="1200" dirty="0" err="1">
                <a:solidFill>
                  <a:schemeClr val="tx1"/>
                </a:solidFill>
                <a:effectLst/>
                <a:latin typeface="+mn-lt"/>
                <a:ea typeface="+mn-ea"/>
                <a:cs typeface="+mn-cs"/>
              </a:rPr>
              <a:t>lu</a:t>
            </a:r>
            <a:r>
              <a:rPr lang="en-US" sz="1200" b="0" i="0" u="none" strike="noStrike" kern="1200" dirty="0">
                <a:solidFill>
                  <a:schemeClr val="tx1"/>
                </a:solidFill>
                <a:effectLst/>
                <a:latin typeface="+mn-lt"/>
                <a:ea typeface="+mn-ea"/>
                <a:cs typeface="+mn-cs"/>
              </a:rPr>
              <a:t>. We are here to present our findings from our ‘Pavement Defects Detection Based on Yolov5 and Generative Adversarial Network’.</a:t>
            </a:r>
            <a:endParaRPr lang="en-US" sz="800" b="0" dirty="0">
              <a:effectLst/>
            </a:endParaRPr>
          </a:p>
          <a:p>
            <a:br>
              <a:rPr lang="en-US" sz="800" dirty="0"/>
            </a:b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is the generative adversarial network, or GAN method. First, what is GAN? GAN is a class of machine learning frameworks. It contains two neural networks, known as the generator and discriminator. As we can see from its name, the generator is used to produce fake road images. Then, the fake images and real images are mixed together and input into the discriminator. The discriminator is used to determine if the image is fake or real. As you can imagine, it is a battle between the generator and discriminator. The generator would try its best to produce images as real as possible, while the discriminator tries its best to discredit the fake and real images as accurately as possible. Finally, when it reaches some point, such as the error being smaller than the value we set. As a result, we can get the realistic images from the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the generator and discriminator consist of a deep neural network. The generator has four hidden layers and the nodes are 128, 256, 512,1024 separately, the output layer has the same size of the image size. Between the hidden layer the activation function was </a:t>
            </a:r>
            <a:r>
              <a:rPr lang="en-US" sz="1200" b="0" i="0" u="none" strike="noStrike" kern="1200" dirty="0" err="1">
                <a:solidFill>
                  <a:schemeClr val="tx1"/>
                </a:solidFill>
                <a:effectLst/>
                <a:latin typeface="+mn-lt"/>
                <a:ea typeface="+mn-ea"/>
                <a:cs typeface="+mn-cs"/>
              </a:rPr>
              <a:t>leakyRelu</a:t>
            </a:r>
            <a:r>
              <a:rPr lang="en-US" sz="1200" b="0" i="0" u="none" strike="noStrike" kern="1200" dirty="0">
                <a:solidFill>
                  <a:schemeClr val="tx1"/>
                </a:solidFill>
                <a:effectLst/>
                <a:latin typeface="+mn-lt"/>
                <a:ea typeface="+mn-ea"/>
                <a:cs typeface="+mn-cs"/>
              </a:rPr>
              <a:t> and Tanh. For the discriminator, it has three hidden layers as well, the nodes are 512,256,256, and the output is one node, as real or fake. Then the actual class of the image will be compared with the result from the discriminator. This comparison will be used to update the parameters in discriminator and generator.</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dirty="0">
                <a:latin typeface="Arial" panose="020B0604020202020204" pitchFamily="34" charset="0"/>
                <a:cs typeface="Arial" panose="020B0604020202020204" pitchFamily="34" charset="0"/>
              </a:rPr>
              <a:t> </a:t>
            </a:r>
            <a:r>
              <a:rPr lang="en-US" sz="1200" b="0" i="0" u="none" strike="noStrike" kern="1200" dirty="0">
                <a:solidFill>
                  <a:schemeClr val="tx1"/>
                </a:solidFill>
                <a:effectLst/>
                <a:latin typeface="+mn-lt"/>
                <a:ea typeface="+mn-ea"/>
                <a:cs typeface="+mn-cs"/>
              </a:rPr>
              <a:t>So, this is the model structure which we used in this work.  The epoch we train is 20000 iterations. The batch size is 7 which means each train epoch, 7 images would input and 7 images would output. And the learning rate is 0.0002. the output image height and width are all 200 pixels. And the loss function is </a:t>
            </a:r>
            <a:r>
              <a:rPr lang="en-US" sz="1200" b="0" i="0" u="none" strike="noStrike" kern="1200" dirty="0" err="1">
                <a:solidFill>
                  <a:schemeClr val="tx1"/>
                </a:solidFill>
                <a:effectLst/>
                <a:latin typeface="+mn-lt"/>
                <a:ea typeface="+mn-ea"/>
                <a:cs typeface="+mn-cs"/>
              </a:rPr>
              <a:t>BCEloss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binary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cross entropy between target and input</a:t>
            </a:r>
            <a:r>
              <a:rPr lang="zh-CN" altLang="en-US"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Next, 100 images were selected from GAN to increase the amount of images in the dataset. Depending on the ratio of the given training and tuning data, we divided 100 images into 80 and 20.</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200" dirty="0" err="1">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 16 GB 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evaluation metric, the DSPS let us use F1 to evaluate the model. The F1 metric weighs recall and precision equivalently, acting as a good retrieval algorithm,  to maximize both precision and recall simultaneously.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for the result. For the image preprocess part, we apply Gaussian filter, histogram equalization and normalization to the raw images, and this is a demo for the processed result. As we can see, the gaussian filter smooths the whole picture, the histogram equalization makes the overall contrast more strong, and the normalization removes the majority of the background. However, when we apply each method to the overall procedure, the F1 score from the YOLOv5 model is shown in the figure. Ultimately, we can see that after applying preprocessing methods, the final F1 score decreased. </a:t>
            </a:r>
            <a:endParaRPr lang="en-US" sz="800" b="0" dirty="0">
              <a:effectLst/>
            </a:endParaRPr>
          </a:p>
          <a:p>
            <a:pPr rtl="0"/>
            <a:r>
              <a:rPr lang="en-US" sz="1200" b="0" i="0" u="none" strike="noStrike" kern="1200" dirty="0">
                <a:solidFill>
                  <a:schemeClr val="tx1"/>
                </a:solidFill>
                <a:effectLst/>
                <a:latin typeface="+mn-lt"/>
                <a:ea typeface="+mn-ea"/>
                <a:cs typeface="+mn-cs"/>
              </a:rPr>
              <a:t>To analyze why accuracy decreased, we can consider the tradeoffs from the preprocessing methods that negatively impact the dataset. The </a:t>
            </a:r>
            <a:r>
              <a:rPr lang="en-US" sz="1200" b="1" i="0" u="none" strike="noStrike" kern="1200" dirty="0">
                <a:solidFill>
                  <a:schemeClr val="tx1"/>
                </a:solidFill>
                <a:effectLst/>
                <a:latin typeface="+mn-lt"/>
                <a:ea typeface="+mn-ea"/>
                <a:cs typeface="+mn-cs"/>
              </a:rPr>
              <a:t>Gaussian filter</a:t>
            </a:r>
            <a:r>
              <a:rPr lang="en-US" sz="1200" b="0" i="0" u="none" strike="noStrike" kern="1200" dirty="0">
                <a:solidFill>
                  <a:schemeClr val="tx1"/>
                </a:solidFill>
                <a:effectLst/>
                <a:latin typeface="+mn-lt"/>
                <a:ea typeface="+mn-ea"/>
                <a:cs typeface="+mn-cs"/>
              </a:rPr>
              <a:t> narrows down the boundaries between defects and background, thus reducing the accuracy. The </a:t>
            </a:r>
            <a:r>
              <a:rPr lang="en-US" sz="1200" b="1" i="0" u="none" strike="noStrike" kern="1200" dirty="0">
                <a:solidFill>
                  <a:schemeClr val="tx1"/>
                </a:solidFill>
                <a:effectLst/>
                <a:latin typeface="+mn-lt"/>
                <a:ea typeface="+mn-ea"/>
                <a:cs typeface="+mn-cs"/>
              </a:rPr>
              <a:t>histogram equalization</a:t>
            </a:r>
            <a:r>
              <a:rPr lang="en-US" sz="1200" b="0" i="0" u="none" strike="noStrike" kern="1200" dirty="0">
                <a:solidFill>
                  <a:schemeClr val="tx1"/>
                </a:solidFill>
                <a:effectLst/>
                <a:latin typeface="+mn-lt"/>
                <a:ea typeface="+mn-ea"/>
                <a:cs typeface="+mn-cs"/>
              </a:rPr>
              <a:t> sharpens the contrast; however, the feature of the non-defect area would widen, impacting the accuracy of the model. </a:t>
            </a:r>
            <a:r>
              <a:rPr lang="en-US" sz="1200" b="1" i="0" u="none" strike="noStrike" kern="1200" dirty="0">
                <a:solidFill>
                  <a:schemeClr val="tx1"/>
                </a:solidFill>
                <a:effectLst/>
                <a:latin typeface="+mn-lt"/>
                <a:ea typeface="+mn-ea"/>
                <a:cs typeface="+mn-cs"/>
              </a:rPr>
              <a:t>Subtracting the average value</a:t>
            </a:r>
            <a:r>
              <a:rPr lang="en-US" sz="1200" b="0" i="0" u="none" strike="noStrike" kern="1200" dirty="0">
                <a:solidFill>
                  <a:schemeClr val="tx1"/>
                </a:solidFill>
                <a:effectLst/>
                <a:latin typeface="+mn-lt"/>
                <a:ea typeface="+mn-ea"/>
                <a:cs typeface="+mn-cs"/>
              </a:rPr>
              <a:t> in the pavement image removes the background and noise, along with some useful features from the distress. Thus, image preprocessing in this task may not be considered a wise decision.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improve the model's F1 score, increasing the size of the data set becomes the most optimal choice. Thus, we use GAN to produce real-like images in order to increase the amount of images in the dataset. </a:t>
            </a:r>
            <a:endParaRPr lang="en-US" sz="800" b="0" dirty="0">
              <a:effectLst/>
            </a:endParaRPr>
          </a:p>
          <a:p>
            <a:pPr rtl="0"/>
            <a:r>
              <a:rPr lang="en-US" sz="1200" b="0" i="0" u="none" strike="noStrike" kern="1200" dirty="0">
                <a:solidFill>
                  <a:schemeClr val="tx1"/>
                </a:solidFill>
                <a:effectLst/>
                <a:latin typeface="+mn-lt"/>
                <a:ea typeface="+mn-ea"/>
                <a:cs typeface="+mn-cs"/>
              </a:rPr>
              <a:t>In the GAN portion, we trained about 20,000 iterations. The batch size is 7. That means each iteration, 7 images would input and output. 1 picture was chosen from each 20,000 produced images, as we can see in the figure. The first fake image consisted entirely of random noise. However, after around producing 100000 images, the pavement surface image generated by the GAN model is quite similar to the real image, although the area around the distress is still slightly distorted.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compare the 140000 produced image and the real image. We can see that the crack texture is very similar to the real crack texture.</a:t>
            </a:r>
          </a:p>
          <a:p>
            <a:pPr rtl="0"/>
            <a:endParaRPr lang="en-US" sz="800" b="0" dirty="0">
              <a:effectLst/>
            </a:endParaRPr>
          </a:p>
          <a:p>
            <a:pPr rtl="0"/>
            <a:r>
              <a:rPr lang="en-US" sz="1200" b="0" i="0" u="none" strike="noStrike" kern="1200" dirty="0">
                <a:solidFill>
                  <a:schemeClr val="tx1"/>
                </a:solidFill>
                <a:effectLst/>
                <a:latin typeface="+mn-lt"/>
                <a:ea typeface="+mn-ea"/>
                <a:cs typeface="+mn-cs"/>
              </a:rPr>
              <a:t>Ultimately, 100 fake images were selected from the 140,000 images as another source of data, given that at this stage the fake images generated by the GAN are most real.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test the annotation part. The Yolov5 model was trained and tested by using images annotated by different people. As we can see from the image, (a) is the first release data annotated by the organizer and we use this data only to run the yolov5 model to get the F1 score. Then,  (b) ‘s dataset includes not only the first release data, but also  the second release data which is annotated by our team. And it shows that the F1 score of the YOLOv5 model dropped slightly. I think the main reason is that people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we want to figure out if the GAN makes sense in the final F1 score. So, we add the additional 100 fake images to the dataset (b). Then, the YOLOv5 was used to predict the F1 score. As we can see from the figure, the addition of fake images brought an increase in the F1 score of 0.633. The improvement is considered significant, compared to the raw data accuracy of 0.581. </a:t>
            </a:r>
            <a:endParaRPr lang="en-US" sz="800" b="0" dirty="0">
              <a:effectLst/>
            </a:endParaRPr>
          </a:p>
          <a:p>
            <a:br>
              <a:rPr lang="en-US" sz="800" dirty="0"/>
            </a:b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we have several conclusions from our work.</a:t>
            </a:r>
            <a:endParaRPr lang="en-US" sz="800" b="0" dirty="0">
              <a:effectLst/>
            </a:endParaRPr>
          </a:p>
          <a:p>
            <a:pPr rtl="0"/>
            <a:r>
              <a:rPr lang="en-US" sz="1200" b="0" i="0" u="none" strike="noStrike" kern="1200" dirty="0">
                <a:solidFill>
                  <a:schemeClr val="tx1"/>
                </a:solidFill>
                <a:effectLst/>
                <a:latin typeface="+mn-lt"/>
                <a:ea typeface="+mn-ea"/>
                <a:cs typeface="+mn-cs"/>
              </a:rPr>
              <a:t>First, Image preprocessing methods such as histogram equalization, Gaussian filter and image normalization ultimately decreased the F1 score of the test result in this dataset, are not considered as a wise decision in this task.</a:t>
            </a:r>
            <a:endParaRPr lang="en-US" sz="800" b="0" dirty="0">
              <a:effectLst/>
            </a:endParaRPr>
          </a:p>
          <a:p>
            <a:pPr rtl="0"/>
            <a:r>
              <a:rPr lang="en-US" sz="1200" b="0" i="0" u="none" strike="noStrike" kern="1200" dirty="0">
                <a:solidFill>
                  <a:schemeClr val="tx1"/>
                </a:solidFill>
                <a:effectLst/>
                <a:latin typeface="+mn-lt"/>
                <a:ea typeface="+mn-ea"/>
                <a:cs typeface="+mn-cs"/>
              </a:rPr>
              <a:t>Second, GAN can produce fake images to enlarge the amount of train data, as deep learning is heavily dependent on a large quantity of good quality images in the dataset.</a:t>
            </a:r>
            <a:endParaRPr lang="en-US" sz="800" b="0" dirty="0">
              <a:effectLst/>
            </a:endParaRPr>
          </a:p>
          <a:p>
            <a:pPr rtl="0"/>
            <a:r>
              <a:rPr lang="en-US" sz="1200" b="0" i="0" u="none" strike="noStrike" kern="1200" dirty="0">
                <a:solidFill>
                  <a:schemeClr val="tx1"/>
                </a:solidFill>
                <a:effectLst/>
                <a:latin typeface="+mn-lt"/>
                <a:ea typeface="+mn-ea"/>
                <a:cs typeface="+mn-cs"/>
              </a:rPr>
              <a:t>Third,  based on the YOLOv5 object detection model, the GAN gains its importance in image augmentation, and improves the F1 score by about 9%.</a:t>
            </a:r>
            <a:endParaRPr lang="en-US" sz="800" b="0" dirty="0">
              <a:effectLst/>
            </a:endParaRPr>
          </a:p>
          <a:p>
            <a:br>
              <a:rPr lang="en-US" sz="800" dirty="0"/>
            </a:br>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improvements we could do in our work. The neural network of the generator and discriminator is a linear neural network in our work. A convolutional neural network might be more suitable for images generating. Because it will converge more quickly and the accuracy would be higher..</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other thing we could do is enlarging the image numbers in training data. The more pictures, the better results. This is because a deep neural network depends a lot on the quality and quantity of images. Thus, to generate more fake images using GAN to increase the accuracy would be a wise way.</a:t>
            </a:r>
          </a:p>
          <a:p>
            <a:pPr rtl="0"/>
            <a:endParaRPr lang="en-US"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Third, </a:t>
            </a:r>
            <a:r>
              <a:rPr lang="en-US" sz="800" dirty="0">
                <a:latin typeface="Times New Roman" panose="02020603050405020304" pitchFamily="18" charset="0"/>
                <a:cs typeface="Times New Roman" panose="02020603050405020304" pitchFamily="18" charset="0"/>
              </a:rPr>
              <a:t>With more </a:t>
            </a:r>
            <a:r>
              <a:rPr lang="en-US" sz="800" b="1" dirty="0">
                <a:latin typeface="Times New Roman" panose="02020603050405020304" pitchFamily="18" charset="0"/>
                <a:cs typeface="Times New Roman" panose="02020603050405020304" pitchFamily="18" charset="0"/>
              </a:rPr>
              <a:t>computing power</a:t>
            </a:r>
            <a:r>
              <a:rPr lang="en-US" sz="800"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overview of our presentation can be seen here. We will discuss a brief background of pavement distress detection, the data of this project, the methodology, results, then conclude with a brief summary.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listening! </a:t>
            </a:r>
          </a:p>
        </p:txBody>
      </p:sp>
      <p:sp>
        <p:nvSpPr>
          <p:cNvPr id="4" name="Slide Number Placeholder 3"/>
          <p:cNvSpPr>
            <a:spLocks noGrp="1"/>
          </p:cNvSpPr>
          <p:nvPr>
            <p:ph type="sldNum" sz="quarter" idx="5"/>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6671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intelligent pavement defect detection is currently a hot topic for civil engineering research.  The main methods to detect deterioration in roads can be divided into three categories.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first is conventional methods, such as threshold segmentation, edge detection and minimal path selection algorithms. They are all computationally efficient, but perform poorly in terms of robustness, as it easily fails when it encounters illumination changes or irregular shaped defects.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second is Machine learning methods, such as support vector machines and random forest, which can achieve better accuracy than conventional methods when facing new situations during road inspection. However, feature engineering, which heavily depends on the engineer's knowledge, may limit the overall performance.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coming back to the scope of this competition, the mission is to increase the accuracy of the YOLOv5 deep learning model when applying it to pavement distress detection. </a:t>
            </a:r>
            <a:endParaRPr lang="en-US" sz="800" b="0" dirty="0">
              <a:effectLst/>
            </a:endParaRPr>
          </a:p>
          <a:p>
            <a:pPr rtl="0"/>
            <a:r>
              <a:rPr lang="en-US" sz="1200" b="0" i="0" u="none" strike="noStrike" kern="1200" dirty="0">
                <a:solidFill>
                  <a:schemeClr val="tx1"/>
                </a:solidFill>
                <a:effectLst/>
                <a:latin typeface="+mn-lt"/>
                <a:ea typeface="+mn-ea"/>
                <a:cs typeface="+mn-cs"/>
              </a:rPr>
              <a:t>First, let’s review the data provided by the organization.</a:t>
            </a:r>
            <a:endParaRPr lang="en-US" sz="800" b="0" dirty="0">
              <a:effectLst/>
            </a:endParaRPr>
          </a:p>
          <a:p>
            <a:pPr rtl="0"/>
            <a:br>
              <a:rPr lang="en-US" sz="800" dirty="0"/>
            </a:br>
            <a:r>
              <a:rPr lang="en-US" sz="1200" b="0" i="0" u="none" strike="noStrike" kern="1200" dirty="0">
                <a:solidFill>
                  <a:schemeClr val="tx1"/>
                </a:solidFill>
                <a:effectLst/>
                <a:latin typeface="+mn-lt"/>
                <a:ea typeface="+mn-ea"/>
                <a:cs typeface="+mn-cs"/>
              </a:rPr>
              <a:t>The data was provided to us from the organizers of DSPS22, and was collected from three cities;  Kansas city, Jefferson city, Columbia in Missouri.  It contains 7 main distress types we have mentioned previously, including 4 kinds of cracks, manholes, sealing and patching.  The resolution is 2011 plus 1014 pixels. And the data was released by the DSPS committee three separate times.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release contained 211 images for training, and 52 images for validation. In this first dataset release, all the images had been annotated by the sponsor. The second release contains 112 images for training and 28 images for tuning, however, these images were not annotated. This second dataset was annotated manually by our team, which included marking and identifying the distress type and location for each image. Thus, the logic in annotating these distresses are different, as the determination of defects can have quite a bit of variation between people. As a result, this may cause a decrease in test accuracy. As we know, there should be many engineers who will annotate the road images. Each person has his/her own understanding of the defects, this is considered as bias. So, by introducing the second released data into the dataset, then using this to train the YOLOv5 model, the robustness of the model would be improved a lot. The third release contains 23 images for testing. </a:t>
            </a:r>
            <a:endParaRPr lang="en-US" sz="800" b="0" dirty="0">
              <a:effectLst/>
            </a:endParaRPr>
          </a:p>
          <a:p>
            <a:pPr rtl="0"/>
            <a:r>
              <a:rPr lang="en-US" sz="1200" b="0" i="0" u="none" strike="noStrike" kern="1200" dirty="0">
                <a:solidFill>
                  <a:schemeClr val="tx1"/>
                </a:solidFill>
                <a:effectLst/>
                <a:latin typeface="+mn-lt"/>
                <a:ea typeface="+mn-ea"/>
                <a:cs typeface="+mn-cs"/>
              </a:rPr>
              <a:t>However, as we can see, there are two limitations given the provided dataset. The first is the amount of images. The total training dataset only contains 323 images which is quite small when using this deep learning model. The other limitation is the test data. The distresses identified in test data are not evenly distributed, which will cause an unbalanced problem. For example, manholes are the main distress type  found in the test data. That means if I change the model’s preference to manhole. We will finally get a good model for this task, although it may not fit well for other upcoming images that exhibit other distress types.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let me introduce our work and methodology. Firstly, our primary goal is to improve the accuracy of YOLOv5 when it targets the objects in top-down view images. Furthermore, because it is a data-centric competition, the model can not be fundamentally altered. So the red part is our main contribution, which includes image preprocessing, generative adversarial network   , and manual annotation.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First, the raw pavement images were processed by image preprocessing methods.</a:t>
            </a:r>
            <a:endParaRPr lang="en-US" sz="800" b="0" dirty="0">
              <a:effectLst/>
            </a:endParaRPr>
          </a:p>
          <a:p>
            <a:pPr rtl="0"/>
            <a:r>
              <a:rPr lang="en-US" sz="1200" b="0" i="0" u="none" strike="noStrike" kern="1200" dirty="0">
                <a:solidFill>
                  <a:schemeClr val="tx1"/>
                </a:solidFill>
                <a:effectLst/>
                <a:latin typeface="+mn-lt"/>
                <a:ea typeface="+mn-ea"/>
                <a:cs typeface="+mn-cs"/>
              </a:rPr>
              <a:t>Next, the given images would be used as an input to the GAN (generative adversarial network), to produce fake images. The produced images and real images would be combined together as the input of the YOLOv5 model to detect the distress on the pavement surface. </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why did we try these methods?</a:t>
            </a:r>
            <a:endParaRPr lang="en-US" sz="800" b="0" dirty="0">
              <a:effectLst/>
            </a:endParaRPr>
          </a:p>
          <a:p>
            <a:pPr rtl="0"/>
            <a:r>
              <a:rPr lang="en-US" sz="1200" b="0" i="0" u="none" strike="noStrike" kern="1200" dirty="0">
                <a:solidFill>
                  <a:schemeClr val="tx1"/>
                </a:solidFill>
                <a:effectLst/>
                <a:latin typeface="+mn-lt"/>
                <a:ea typeface="+mn-ea"/>
                <a:cs typeface="+mn-cs"/>
              </a:rPr>
              <a:t>It is Based on the competition's data-centric statistics concept. The conference requested that we mainly focus on the data cleaning, annotation, and augmentation.</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 For the data cleaning portion, due to the amount of images being quite low, we attempted to use the image preprocess method to denoise the raw images. Three methods  including Gaussian Filter, Histogram equalization, and Normalization methods were applied to this work. For the annotation part, our solution is to increase the bias to improve the YOLOv5’s robustness. Finally, for the augmentation part, we introduced the GAN in order to increase the amount of the images, as lack of image has always been a problem in deep learning models.</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Let me introduce the image preprocess part. As we know, raw pavement images are negatively impacted by pulse interference, and something like this, to create ‘noise’ for the model, which distracts it from the actual crack area on the surface.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order to mitigate or ‘denoise’ this occurrence, a Gaussian filter is applied to the images. Gaussian filter applies a gaussian kernel to each pixel and results in a new value. Through this method, the image is smoother and some of the noise would be removed.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In addition to this, histogram equalization is used to enhance the defects illustrated in the image and make it more recognizable to the model, as seen in the image. This method usually increases the global contrast, especially when the pavement image is represented by a narrow range of intensity values.</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Finally, image normalization is used to make the whole image mean equal to zero. We calculate the mean of all pixels in the image. Then for each pixel, the mean value is subtracted. Using this method, the majority of the normal image part would be removed, and only the distresses would remain. Thus, this is also a good way to remove the noise.</a:t>
            </a:r>
            <a:endParaRPr lang="en-US" sz="800" b="0" dirty="0">
              <a:effectLst/>
            </a:endParaRPr>
          </a:p>
          <a:p>
            <a:br>
              <a:rPr lang="en-US" sz="800" dirty="0"/>
            </a:b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33600"/>
            <a:ext cx="8077200" cy="40386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Rectangle 1">
            <a:extLst>
              <a:ext uri="{FF2B5EF4-FFF2-40B4-BE49-F238E27FC236}">
                <a16:creationId xmlns:a16="http://schemas.microsoft.com/office/drawing/2014/main" id="{57BAE98C-781F-4D41-A825-CBA2625509BD}"/>
              </a:ext>
            </a:extLst>
          </p:cNvPr>
          <p:cNvSpPr/>
          <p:nvPr/>
        </p:nvSpPr>
        <p:spPr>
          <a:xfrm>
            <a:off x="1752600" y="228600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97CE5-0533-BB48-B4DF-0360F7777EF7}"/>
              </a:ext>
            </a:extLst>
          </p:cNvPr>
          <p:cNvSpPr/>
          <p:nvPr/>
        </p:nvSpPr>
        <p:spPr>
          <a:xfrm>
            <a:off x="5619753" y="3276600"/>
            <a:ext cx="1257298"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D20BEB-24F6-9D4B-8A67-D15A6D337A36}"/>
              </a:ext>
            </a:extLst>
          </p:cNvPr>
          <p:cNvSpPr txBox="1"/>
          <p:nvPr/>
        </p:nvSpPr>
        <p:spPr>
          <a:xfrm>
            <a:off x="1295400" y="1732787"/>
            <a:ext cx="7433317" cy="276999"/>
          </a:xfrm>
          <a:prstGeom prst="rect">
            <a:avLst/>
          </a:prstGeom>
          <a:noFill/>
        </p:spPr>
        <p:txBody>
          <a:bodyPr wrap="none" rtlCol="0">
            <a:spAutoFit/>
          </a:bodyPr>
          <a:lstStyle/>
          <a:p>
            <a:r>
              <a:rPr lang="en-US" sz="1200" dirty="0">
                <a:solidFill>
                  <a:schemeClr val="bg2">
                    <a:lumMod val="50000"/>
                  </a:schemeClr>
                </a:solidFill>
              </a:rPr>
              <a:t>I. Goodfellow et al., "Generative adversarial nets," Advances in neural information processing systems, vol. 27, 2014.</a:t>
            </a:r>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3"/>
          <a:stretch>
            <a:fillRect/>
          </a:stretch>
        </p:blipFill>
        <p:spPr>
          <a:xfrm>
            <a:off x="381000" y="1684468"/>
            <a:ext cx="2464399" cy="3245567"/>
          </a:xfrm>
          <a:prstGeom prst="rect">
            <a:avLst/>
          </a:prstGeom>
        </p:spPr>
      </p:pic>
      <p:sp>
        <p:nvSpPr>
          <p:cNvPr id="5" name="TextBox 4">
            <a:extLst>
              <a:ext uri="{FF2B5EF4-FFF2-40B4-BE49-F238E27FC236}">
                <a16:creationId xmlns:a16="http://schemas.microsoft.com/office/drawing/2014/main" id="{A294AF2F-8056-2E49-A4F6-44C99C106DCE}"/>
              </a:ext>
            </a:extLst>
          </p:cNvPr>
          <p:cNvSpPr txBox="1"/>
          <p:nvPr/>
        </p:nvSpPr>
        <p:spPr>
          <a:xfrm>
            <a:off x="3238002" y="1727537"/>
            <a:ext cx="2607035"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Generator:</a:t>
            </a:r>
          </a:p>
          <a:p>
            <a:r>
              <a:rPr lang="en-US" dirty="0">
                <a:latin typeface="Times New Roman" panose="02020603050405020304" pitchFamily="18" charset="0"/>
                <a:cs typeface="Times New Roman" panose="02020603050405020304" pitchFamily="18" charset="0"/>
              </a:rPr>
              <a:t>Deep Neural Network with four hidden layers.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Discriminator: </a:t>
            </a:r>
          </a:p>
          <a:p>
            <a:r>
              <a:rPr lang="en-US" dirty="0">
                <a:latin typeface="Times New Roman" panose="02020603050405020304" pitchFamily="18" charset="0"/>
                <a:cs typeface="Times New Roman" panose="02020603050405020304" pitchFamily="18" charset="0"/>
              </a:rPr>
              <a:t>Deep leaning network with three hidden layers</a:t>
            </a:r>
          </a:p>
          <a:p>
            <a:endParaRPr lang="en-US" dirty="0"/>
          </a:p>
        </p:txBody>
      </p:sp>
      <p:pic>
        <p:nvPicPr>
          <p:cNvPr id="1026" name="Picture 2" descr="What are the advantages of using Leaky Rectified Linear Units (Leaky ReLU)  over normal ReLU in deep learning? - Quora">
            <a:extLst>
              <a:ext uri="{FF2B5EF4-FFF2-40B4-BE49-F238E27FC236}">
                <a16:creationId xmlns:a16="http://schemas.microsoft.com/office/drawing/2014/main" id="{45FC20DA-0DF9-8D43-B1A4-6AF755563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59" y="4999750"/>
            <a:ext cx="1905000" cy="1267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nh Activation Explained | Papers With Code">
            <a:extLst>
              <a:ext uri="{FF2B5EF4-FFF2-40B4-BE49-F238E27FC236}">
                <a16:creationId xmlns:a16="http://schemas.microsoft.com/office/drawing/2014/main" id="{1E259E3F-B298-F349-807C-C340779E3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16" y="5051060"/>
            <a:ext cx="1630203" cy="1216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a sigmoid function map any data points into the range 0-1? - Quora">
            <a:extLst>
              <a:ext uri="{FF2B5EF4-FFF2-40B4-BE49-F238E27FC236}">
                <a16:creationId xmlns:a16="http://schemas.microsoft.com/office/drawing/2014/main" id="{916D585E-EF6D-D340-9F09-D78FED26B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025791"/>
            <a:ext cx="1746250" cy="1162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B931117-3883-1E4D-8A34-10347F0A0D8A}"/>
              </a:ext>
            </a:extLst>
          </p:cNvPr>
          <p:cNvSpPr txBox="1"/>
          <p:nvPr/>
        </p:nvSpPr>
        <p:spPr>
          <a:xfrm>
            <a:off x="7463984" y="6064730"/>
            <a:ext cx="990600" cy="246221"/>
          </a:xfrm>
          <a:prstGeom prst="rect">
            <a:avLst/>
          </a:prstGeom>
          <a:noFill/>
        </p:spPr>
        <p:txBody>
          <a:bodyPr wrap="square">
            <a:spAutoFit/>
          </a:bodyPr>
          <a:lstStyle/>
          <a:p>
            <a:r>
              <a:rPr lang="en-US" sz="1000" dirty="0"/>
              <a:t>From: google</a:t>
            </a:r>
          </a:p>
        </p:txBody>
      </p:sp>
      <p:pic>
        <p:nvPicPr>
          <p:cNvPr id="3" name="Picture 2">
            <a:extLst>
              <a:ext uri="{FF2B5EF4-FFF2-40B4-BE49-F238E27FC236}">
                <a16:creationId xmlns:a16="http://schemas.microsoft.com/office/drawing/2014/main" id="{25ED2CA7-689E-0F41-BD0A-774D3FA21B95}"/>
              </a:ext>
            </a:extLst>
          </p:cNvPr>
          <p:cNvPicPr>
            <a:picLocks noChangeAspect="1"/>
          </p:cNvPicPr>
          <p:nvPr/>
        </p:nvPicPr>
        <p:blipFill>
          <a:blip r:embed="rId7"/>
          <a:stretch>
            <a:fillRect/>
          </a:stretch>
        </p:blipFill>
        <p:spPr>
          <a:xfrm>
            <a:off x="6378417" y="1684468"/>
            <a:ext cx="1798142" cy="3218213"/>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FE6F2-5262-DE45-8373-6EFAED925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416" y="4667960"/>
            <a:ext cx="3517900" cy="15494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4"/>
          <a:stretch>
            <a:fillRect/>
          </a:stretch>
        </p:blipFill>
        <p:spPr>
          <a:xfrm>
            <a:off x="6140740" y="2493503"/>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362124" y="2027710"/>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76400"/>
            <a:ext cx="7269261" cy="2971800"/>
          </a:xfrm>
          <a:noFill/>
          <a:ln>
            <a:solidFill>
              <a:schemeClr val="tx1"/>
            </a:solidFill>
          </a:ln>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The algorithms were implemented in Python, and the GAN method was computed under the following machine speculations: Windows 10, AMD Ryzen 7 3700X, GTX 1080 </a:t>
            </a:r>
            <a:r>
              <a:rPr lang="en-US" sz="1800" dirty="0" err="1">
                <a:latin typeface="Times New Roman" panose="02020603050405020304" pitchFamily="18" charset="0"/>
                <a:cs typeface="Times New Roman" panose="02020603050405020304" pitchFamily="18" charset="0"/>
              </a:rPr>
              <a:t>Ti</a:t>
            </a:r>
            <a:r>
              <a:rPr lang="en-US" sz="1800" dirty="0">
                <a:latin typeface="Times New Roman" panose="02020603050405020304" pitchFamily="18" charset="0"/>
                <a:cs typeface="Times New Roman" panose="02020603050405020304" pitchFamily="18" charset="0"/>
              </a:rPr>
              <a:t>, 16 GB RAM.</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DSPS Given Evaluation Metrics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1" y="50292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09F6D8AC-AC00-254E-A93F-FD190F34A805}"/>
              </a:ext>
            </a:extLst>
          </p:cNvPr>
          <p:cNvSpPr txBox="1"/>
          <p:nvPr/>
        </p:nvSpPr>
        <p:spPr>
          <a:xfrm>
            <a:off x="452718" y="4304437"/>
            <a:ext cx="3755978" cy="1477328"/>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Raw image: </a:t>
            </a:r>
            <a:r>
              <a:rPr lang="en-US"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Gaussian Filter: </a:t>
            </a:r>
            <a:r>
              <a:rPr lang="en-US" b="1" dirty="0">
                <a:latin typeface="Times New Roman" panose="02020603050405020304" pitchFamily="18" charset="0"/>
                <a:cs typeface="Times New Roman" panose="02020603050405020304" pitchFamily="18" charset="0"/>
              </a:rPr>
              <a:t>0.569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Histogram equalization: </a:t>
            </a:r>
            <a:r>
              <a:rPr lang="en-US" b="1" dirty="0">
                <a:latin typeface="Times New Roman" panose="02020603050405020304" pitchFamily="18" charset="0"/>
                <a:cs typeface="Times New Roman" panose="02020603050405020304" pitchFamily="18" charset="0"/>
              </a:rPr>
              <a:t>0.509</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Normalization: To make the pixel mean equal to zero: </a:t>
            </a:r>
            <a:r>
              <a:rPr lang="en-US" b="1" dirty="0">
                <a:latin typeface="Times New Roman" panose="02020603050405020304" pitchFamily="18" charset="0"/>
                <a:cs typeface="Times New Roman" panose="02020603050405020304" pitchFamily="18" charset="0"/>
              </a:rPr>
              <a:t>0.570</a:t>
            </a:r>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2286119"/>
            <a:ext cx="5181600" cy="3124081"/>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2150155"/>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 name="TextBox 3">
            <a:extLst>
              <a:ext uri="{FF2B5EF4-FFF2-40B4-BE49-F238E27FC236}">
                <a16:creationId xmlns:a16="http://schemas.microsoft.com/office/drawing/2014/main" id="{E10D8C6E-C8AA-ED4D-A9FE-909ABB2EA4C2}"/>
              </a:ext>
            </a:extLst>
          </p:cNvPr>
          <p:cNvSpPr txBox="1"/>
          <p:nvPr/>
        </p:nvSpPr>
        <p:spPr>
          <a:xfrm>
            <a:off x="6457895" y="2153862"/>
            <a:ext cx="2466349" cy="3139321"/>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take about </a:t>
            </a:r>
            <a:r>
              <a:rPr lang="en-US" b="1" dirty="0">
                <a:latin typeface="Times New Roman" panose="02020603050405020304" pitchFamily="18" charset="0"/>
                <a:cs typeface="Times New Roman" panose="02020603050405020304" pitchFamily="18" charset="0"/>
              </a:rPr>
              <a:t>12 hours</a:t>
            </a:r>
            <a:r>
              <a:rPr lang="en-US" dirty="0">
                <a:latin typeface="Times New Roman" panose="02020603050405020304" pitchFamily="18" charset="0"/>
                <a:cs typeface="Times New Roman" panose="02020603050405020304" pitchFamily="18" charset="0"/>
              </a:rPr>
              <a:t> to run the GAN. </a:t>
            </a:r>
          </a:p>
          <a:p>
            <a:endParaRPr lang="en-US"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Finally, 100 images were chosen to use in the YOLOv5 model.</a:t>
            </a:r>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4">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887356" y="4386870"/>
            <a:ext cx="14606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3" name="TextBox 2">
            <a:extLst>
              <a:ext uri="{FF2B5EF4-FFF2-40B4-BE49-F238E27FC236}">
                <a16:creationId xmlns:a16="http://schemas.microsoft.com/office/drawing/2014/main" id="{D50989FE-B7C1-0546-B837-E2ED61A0AA8B}"/>
              </a:ext>
            </a:extLst>
          </p:cNvPr>
          <p:cNvSpPr txBox="1"/>
          <p:nvPr/>
        </p:nvSpPr>
        <p:spPr>
          <a:xfrm>
            <a:off x="609600" y="4871150"/>
            <a:ext cx="7543800" cy="1200329"/>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 epoch: The fake image was consisted of random noise.</a:t>
            </a:r>
          </a:p>
          <a:p>
            <a:r>
              <a:rPr lang="en-US" dirty="0">
                <a:latin typeface="Times New Roman" panose="02020603050405020304" pitchFamily="18" charset="0"/>
                <a:cs typeface="Times New Roman" panose="02020603050405020304" pitchFamily="18" charset="0"/>
              </a:rPr>
              <a:t>20000: The fake image was similar to the real image.</a:t>
            </a:r>
          </a:p>
        </p:txBody>
      </p:sp>
      <p:pic>
        <p:nvPicPr>
          <p:cNvPr id="8" name="Picture 7">
            <a:extLst>
              <a:ext uri="{FF2B5EF4-FFF2-40B4-BE49-F238E27FC236}">
                <a16:creationId xmlns:a16="http://schemas.microsoft.com/office/drawing/2014/main" id="{CCF25FEF-504D-0D4D-BD27-16194B595288}"/>
              </a:ext>
            </a:extLst>
          </p:cNvPr>
          <p:cNvPicPr>
            <a:picLocks/>
          </p:cNvPicPr>
          <p:nvPr/>
        </p:nvPicPr>
        <p:blipFill rotWithShape="1">
          <a:blip r:embed="rId5">
            <a:extLst>
              <a:ext uri="{28A0092B-C50C-407E-A947-70E740481C1C}">
                <a14:useLocalDpi xmlns:a14="http://schemas.microsoft.com/office/drawing/2010/main" val="0"/>
              </a:ext>
            </a:extLst>
          </a:blip>
          <a:srcRect t="50000"/>
          <a:stretch/>
        </p:blipFill>
        <p:spPr>
          <a:xfrm>
            <a:off x="5867398" y="1761100"/>
            <a:ext cx="2359152" cy="2359152"/>
          </a:xfrm>
          <a:prstGeom prst="rect">
            <a:avLst/>
          </a:prstGeom>
        </p:spPr>
      </p:pic>
      <p:sp>
        <p:nvSpPr>
          <p:cNvPr id="17" name="Oval 16">
            <a:extLst>
              <a:ext uri="{FF2B5EF4-FFF2-40B4-BE49-F238E27FC236}">
                <a16:creationId xmlns:a16="http://schemas.microsoft.com/office/drawing/2014/main" id="{2D236D97-4E0A-0A4B-8979-9EA42A300F6C}"/>
              </a:ext>
            </a:extLst>
          </p:cNvPr>
          <p:cNvSpPr/>
          <p:nvPr/>
        </p:nvSpPr>
        <p:spPr>
          <a:xfrm>
            <a:off x="5945188" y="1752600"/>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D98F73-2E3E-D540-96A8-3D729F603E23}"/>
              </a:ext>
            </a:extLst>
          </p:cNvPr>
          <p:cNvSpPr/>
          <p:nvPr/>
        </p:nvSpPr>
        <p:spPr>
          <a:xfrm>
            <a:off x="6237136" y="3198058"/>
            <a:ext cx="1989414" cy="4595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 works</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862322"/>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in our 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considered as it is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Thus, we plan to generate more fake images using GAN to increase the accuracy.</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With more </a:t>
            </a:r>
            <a:r>
              <a:rPr lang="en-US" b="1" dirty="0">
                <a:latin typeface="Times New Roman" panose="02020603050405020304" pitchFamily="18" charset="0"/>
                <a:cs typeface="Times New Roman" panose="02020603050405020304" pitchFamily="18" charset="0"/>
              </a:rPr>
              <a:t>computing power</a:t>
            </a:r>
            <a:r>
              <a:rPr lang="en-US" dirty="0">
                <a:latin typeface="Times New Roman" panose="02020603050405020304" pitchFamily="18" charset="0"/>
                <a:cs typeface="Times New Roman" panose="02020603050405020304" pitchFamily="18" charset="0"/>
              </a:rPr>
              <a:t>, we can produce bigger and higher resolution images, which will promote the utility and advance of GAN in the Yolov5 model.</a:t>
            </a:r>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aloo" panose="03080902040302020200" pitchFamily="66" charset="77"/>
                <a:cs typeface="Baloo" panose="03080902040302020200" pitchFamily="66" charset="77"/>
              </a:rPr>
              <a:t>Any question?</a:t>
            </a:r>
          </a:p>
        </p:txBody>
      </p:sp>
      <p:sp>
        <p:nvSpPr>
          <p:cNvPr id="4" name="Title 3"/>
          <p:cNvSpPr>
            <a:spLocks noGrp="1"/>
          </p:cNvSpPr>
          <p:nvPr>
            <p:ph type="title"/>
          </p:nvPr>
        </p:nvSpPr>
        <p:spPr>
          <a:xfrm>
            <a:off x="4419600" y="1828800"/>
            <a:ext cx="36195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09600" y="345692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Conventional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a:ln>
            <a:solidFill>
              <a:schemeClr val="tx1"/>
            </a:solidFill>
          </a:ln>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941557"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2927541" y="3962400"/>
            <a:ext cx="1796859" cy="369332"/>
          </a:xfrm>
          <a:prstGeom prst="rect">
            <a:avLst/>
          </a:prstGeom>
          <a:noFill/>
          <a:ln>
            <a:solidFill>
              <a:schemeClr val="tx1"/>
            </a:solidFill>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211 annotated</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062207" y="3962400"/>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52 annotated</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2927541" y="4864411"/>
            <a:ext cx="1796859"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112 unannotated</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062209" y="4844534"/>
            <a:ext cx="1796860"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28 unannotated</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94155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36529"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18A0A426-B0DB-8D4E-B017-AC17B8707C04}"/>
              </a:ext>
            </a:extLst>
          </p:cNvPr>
          <p:cNvSpPr txBox="1"/>
          <p:nvPr/>
        </p:nvSpPr>
        <p:spPr>
          <a:xfrm>
            <a:off x="771737" y="4542472"/>
            <a:ext cx="7275879" cy="1477328"/>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overall procedure</a:t>
            </a:r>
          </a:p>
          <a:p>
            <a:endParaRPr lang="en-US" dirty="0">
              <a:solidFill>
                <a:sysClr val="windowText" lastClr="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a:t>
            </a:r>
          </a:p>
        </p:txBody>
      </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22299" y="4213346"/>
            <a:ext cx="1371945" cy="423905"/>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Preprocess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1"/>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238904" y="3184243"/>
            <a:ext cx="1555340" cy="489514"/>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ysClr val="windowText" lastClr="000000"/>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ysClr val="windowText" lastClr="000000"/>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443401" cy="438345"/>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165388"/>
            <a:ext cx="1555340" cy="47335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53929" y="4349033"/>
            <a:ext cx="1456539"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713375" y="4468563"/>
            <a:ext cx="1359828" cy="395747"/>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28032"/>
            <a:ext cx="1346405" cy="408501"/>
          </a:xfrm>
          <a:prstGeom prst="round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175079"/>
            <a:ext cx="1604682" cy="17258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129743</TotalTime>
  <Words>3711</Words>
  <Application>Microsoft Macintosh PowerPoint</Application>
  <PresentationFormat>On-screen Show (4:3)</PresentationFormat>
  <Paragraphs>290</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Gotham-Book</vt:lpstr>
      <vt:lpstr>Gotham-Medium</vt:lpstr>
      <vt:lpstr>微软雅黑</vt:lpstr>
      <vt:lpstr>Arial</vt:lpstr>
      <vt:lpstr>Baloo</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 works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530</cp:revision>
  <dcterms:created xsi:type="dcterms:W3CDTF">2015-02-18T20:10:19Z</dcterms:created>
  <dcterms:modified xsi:type="dcterms:W3CDTF">2022-03-22T04:11:59Z</dcterms:modified>
</cp:coreProperties>
</file>